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56" r:id="rId2"/>
    <p:sldId id="375" r:id="rId3"/>
    <p:sldId id="381" r:id="rId4"/>
    <p:sldId id="384" r:id="rId5"/>
    <p:sldId id="385" r:id="rId6"/>
    <p:sldId id="382" r:id="rId7"/>
    <p:sldId id="376" r:id="rId8"/>
    <p:sldId id="380" r:id="rId9"/>
    <p:sldId id="383" r:id="rId10"/>
    <p:sldId id="284" r:id="rId11"/>
    <p:sldId id="285" r:id="rId1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p:cViewPr>
        <p:scale>
          <a:sx n="106" d="100"/>
          <a:sy n="106" d="100"/>
        </p:scale>
        <p:origin x="792"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jpg>
</file>

<file path=ppt/media/image13.png>
</file>

<file path=ppt/media/image2.tiff>
</file>

<file path=ppt/media/image3.tif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09928-B102-49DA-BC3F-B1429420C51E}" type="datetimeFigureOut">
              <a:rPr lang="zh-CN" altLang="en-US" smtClean="0"/>
              <a:t>2018/7/5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AB100-8CEC-4F04-AC2A-8CE442937768}" type="slidenum">
              <a:rPr lang="zh-CN" altLang="en-US" smtClean="0"/>
              <a:t>‹#›</a:t>
            </a:fld>
            <a:endParaRPr lang="zh-CN" altLang="en-US"/>
          </a:p>
        </p:txBody>
      </p:sp>
    </p:spTree>
    <p:extLst>
      <p:ext uri="{BB962C8B-B14F-4D97-AF65-F5344CB8AC3E}">
        <p14:creationId xmlns:p14="http://schemas.microsoft.com/office/powerpoint/2010/main" val="2403510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080957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288477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4138313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4" name="Picture Placeholder 2"/>
          <p:cNvSpPr>
            <a:spLocks noGrp="1"/>
          </p:cNvSpPr>
          <p:nvPr>
            <p:ph type="pic" sz="quarter" idx="10" hasCustomPrompt="1"/>
          </p:nvPr>
        </p:nvSpPr>
        <p:spPr>
          <a:xfrm>
            <a:off x="3315062" y="2529491"/>
            <a:ext cx="5551552" cy="3099507"/>
          </a:xfrm>
          <a:prstGeom prst="rect">
            <a:avLst/>
          </a:prstGeom>
        </p:spPr>
        <p:txBody>
          <a:bodyPr>
            <a:normAutofit/>
          </a:bodyPr>
          <a:lstStyle>
            <a:lvl1pPr>
              <a:defRPr sz="1200" baseline="0"/>
            </a:lvl1pPr>
          </a:lstStyle>
          <a:p>
            <a:r>
              <a:rPr lang="en-US" dirty="0"/>
              <a:t>Drag your picture here and Send to back</a:t>
            </a:r>
          </a:p>
        </p:txBody>
      </p:sp>
    </p:spTree>
    <p:extLst>
      <p:ext uri="{BB962C8B-B14F-4D97-AF65-F5344CB8AC3E}">
        <p14:creationId xmlns:p14="http://schemas.microsoft.com/office/powerpoint/2010/main" val="18969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979407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14881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048597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1284709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544070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916899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433245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734635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CB7DF-692C-4B0D-A779-6487DB63A4DC}" type="datetimeFigureOut">
              <a:rPr lang="zh-CN" altLang="en-US" smtClean="0"/>
              <a:t>2018/7/5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51907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2.xml"/><Relationship Id="rId6" Type="http://schemas.openxmlformats.org/officeDocument/2006/relationships/image" Target="../media/image3.tiff"/><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2.xml"/><Relationship Id="rId4"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15" name="TextBox 100"/>
          <p:cNvSpPr txBox="1"/>
          <p:nvPr/>
        </p:nvSpPr>
        <p:spPr>
          <a:xfrm>
            <a:off x="9537192" y="5999559"/>
            <a:ext cx="2180137" cy="369338"/>
          </a:xfrm>
          <a:prstGeom prst="rect">
            <a:avLst/>
          </a:prstGeom>
          <a:noFill/>
        </p:spPr>
        <p:txBody>
          <a:bodyPr wrap="square" lIns="91445" tIns="45723" rIns="91445" bIns="45723" rtlCol="0">
            <a:spAutoFit/>
          </a:bodyPr>
          <a:lstStyle/>
          <a:p>
            <a:pPr defTabSz="914083"/>
            <a:r>
              <a:rPr lang="id-ID" b="1" i="1" dirty="0">
                <a:solidFill>
                  <a:srgbClr val="06080A"/>
                </a:solidFill>
                <a:latin typeface="仿宋" panose="02010609060101010101" pitchFamily="49" charset="-122"/>
                <a:ea typeface="仿宋" panose="02010609060101010101" pitchFamily="49" charset="-122"/>
                <a:cs typeface="+mn-ea"/>
                <a:sym typeface="+mn-lt"/>
              </a:rPr>
              <a:t>https://netty.io</a:t>
            </a:r>
          </a:p>
        </p:txBody>
      </p:sp>
      <p:pic>
        <p:nvPicPr>
          <p:cNvPr id="5" name="图片 4"/>
          <p:cNvPicPr>
            <a:picLocks noChangeAspect="1"/>
          </p:cNvPicPr>
          <p:nvPr/>
        </p:nvPicPr>
        <p:blipFill>
          <a:blip r:embed="rId2"/>
          <a:stretch>
            <a:fillRect/>
          </a:stretch>
        </p:blipFill>
        <p:spPr>
          <a:xfrm>
            <a:off x="1013989" y="5639317"/>
            <a:ext cx="740525" cy="729741"/>
          </a:xfrm>
          <a:prstGeom prst="rect">
            <a:avLst/>
          </a:prstGeom>
        </p:spPr>
      </p:pic>
      <p:sp>
        <p:nvSpPr>
          <p:cNvPr id="17" name="TextBox 100"/>
          <p:cNvSpPr txBox="1"/>
          <p:nvPr/>
        </p:nvSpPr>
        <p:spPr>
          <a:xfrm>
            <a:off x="1550881" y="5999559"/>
            <a:ext cx="938826" cy="338560"/>
          </a:xfrm>
          <a:prstGeom prst="rect">
            <a:avLst/>
          </a:prstGeom>
          <a:noFill/>
        </p:spPr>
        <p:txBody>
          <a:bodyPr wrap="square" lIns="91445" tIns="45723" rIns="91445" bIns="45723" rtlCol="0">
            <a:spAutoFit/>
          </a:bodyPr>
          <a:lstStyle/>
          <a:p>
            <a:pPr defTabSz="914083"/>
            <a:r>
              <a:rPr lang="id-ID" sz="1600" b="1" i="1" dirty="0">
                <a:solidFill>
                  <a:srgbClr val="06080A"/>
                </a:solidFill>
                <a:latin typeface="仿宋" panose="02010609060101010101" pitchFamily="49" charset="-122"/>
                <a:ea typeface="仿宋" panose="02010609060101010101" pitchFamily="49" charset="-122"/>
                <a:cs typeface="+mn-ea"/>
                <a:sym typeface="+mn-lt"/>
              </a:rPr>
              <a:t>Harry</a:t>
            </a:r>
            <a:endParaRPr lang="id-ID" b="1" i="1" dirty="0">
              <a:solidFill>
                <a:srgbClr val="06080A"/>
              </a:solidFill>
              <a:latin typeface="仿宋" panose="02010609060101010101" pitchFamily="49" charset="-122"/>
              <a:ea typeface="仿宋" panose="02010609060101010101" pitchFamily="49" charset="-122"/>
              <a:cs typeface="+mn-ea"/>
              <a:sym typeface="+mn-lt"/>
            </a:endParaRPr>
          </a:p>
        </p:txBody>
      </p:sp>
      <p:pic>
        <p:nvPicPr>
          <p:cNvPr id="2" name="图片 1">
            <a:extLst>
              <a:ext uri="{FF2B5EF4-FFF2-40B4-BE49-F238E27FC236}">
                <a16:creationId xmlns:a16="http://schemas.microsoft.com/office/drawing/2014/main" id="{D6209563-2F32-024C-A1C6-A1FC32CE92B9}"/>
              </a:ext>
            </a:extLst>
          </p:cNvPr>
          <p:cNvPicPr>
            <a:picLocks noChangeAspect="1"/>
          </p:cNvPicPr>
          <p:nvPr/>
        </p:nvPicPr>
        <p:blipFill>
          <a:blip r:embed="rId3"/>
          <a:stretch>
            <a:fillRect/>
          </a:stretch>
        </p:blipFill>
        <p:spPr>
          <a:xfrm>
            <a:off x="3120077" y="878774"/>
            <a:ext cx="5358905" cy="4011523"/>
          </a:xfrm>
          <a:prstGeom prst="rect">
            <a:avLst/>
          </a:prstGeom>
        </p:spPr>
      </p:pic>
    </p:spTree>
    <p:extLst>
      <p:ext uri="{BB962C8B-B14F-4D97-AF65-F5344CB8AC3E}">
        <p14:creationId xmlns:p14="http://schemas.microsoft.com/office/powerpoint/2010/main" val="4072470020"/>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9500" y="2286000"/>
            <a:ext cx="4953000" cy="2286000"/>
          </a:xfrm>
          <a:prstGeom prst="rect">
            <a:avLst/>
          </a:prstGeom>
        </p:spPr>
      </p:pic>
    </p:spTree>
    <p:extLst>
      <p:ext uri="{BB962C8B-B14F-4D97-AF65-F5344CB8AC3E}">
        <p14:creationId xmlns:p14="http://schemas.microsoft.com/office/powerpoint/2010/main" val="4251974051"/>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104"/>
          <p:cNvSpPr>
            <a:spLocks noChangeArrowheads="1"/>
          </p:cNvSpPr>
          <p:nvPr/>
        </p:nvSpPr>
        <p:spPr bwMode="auto">
          <a:xfrm>
            <a:off x="2573819" y="2250128"/>
            <a:ext cx="297899" cy="200435"/>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pPr defTabSz="914083"/>
            <a:endParaRPr lang="en-US" dirty="0">
              <a:solidFill>
                <a:srgbClr val="737572"/>
              </a:solidFill>
              <a:cs typeface="+mn-ea"/>
              <a:sym typeface="+mn-lt"/>
            </a:endParaRPr>
          </a:p>
        </p:txBody>
      </p:sp>
      <p:sp>
        <p:nvSpPr>
          <p:cNvPr id="111" name="Freeform 139"/>
          <p:cNvSpPr>
            <a:spLocks noChangeArrowheads="1"/>
          </p:cNvSpPr>
          <p:nvPr/>
        </p:nvSpPr>
        <p:spPr bwMode="auto">
          <a:xfrm>
            <a:off x="9305973" y="2281086"/>
            <a:ext cx="319671" cy="291465"/>
          </a:xfrm>
          <a:custGeom>
            <a:avLst/>
            <a:gdLst>
              <a:gd name="T0" fmla="*/ 572 w 601"/>
              <a:gd name="T1" fmla="*/ 460 h 546"/>
              <a:gd name="T2" fmla="*/ 572 w 601"/>
              <a:gd name="T3" fmla="*/ 460 h 546"/>
              <a:gd name="T4" fmla="*/ 438 w 601"/>
              <a:gd name="T5" fmla="*/ 460 h 546"/>
              <a:gd name="T6" fmla="*/ 438 w 601"/>
              <a:gd name="T7" fmla="*/ 460 h 546"/>
              <a:gd name="T8" fmla="*/ 226 w 601"/>
              <a:gd name="T9" fmla="*/ 460 h 546"/>
              <a:gd name="T10" fmla="*/ 226 w 601"/>
              <a:gd name="T11" fmla="*/ 460 h 546"/>
              <a:gd name="T12" fmla="*/ 197 w 601"/>
              <a:gd name="T13" fmla="*/ 460 h 546"/>
              <a:gd name="T14" fmla="*/ 197 w 601"/>
              <a:gd name="T15" fmla="*/ 460 h 546"/>
              <a:gd name="T16" fmla="*/ 190 w 601"/>
              <a:gd name="T17" fmla="*/ 460 h 546"/>
              <a:gd name="T18" fmla="*/ 113 w 601"/>
              <a:gd name="T19" fmla="*/ 538 h 546"/>
              <a:gd name="T20" fmla="*/ 91 w 601"/>
              <a:gd name="T21" fmla="*/ 545 h 546"/>
              <a:gd name="T22" fmla="*/ 91 w 601"/>
              <a:gd name="T23" fmla="*/ 545 h 546"/>
              <a:gd name="T24" fmla="*/ 91 w 601"/>
              <a:gd name="T25" fmla="*/ 545 h 546"/>
              <a:gd name="T26" fmla="*/ 91 w 601"/>
              <a:gd name="T27" fmla="*/ 545 h 546"/>
              <a:gd name="T28" fmla="*/ 70 w 601"/>
              <a:gd name="T29" fmla="*/ 538 h 546"/>
              <a:gd name="T30" fmla="*/ 70 w 601"/>
              <a:gd name="T31" fmla="*/ 538 h 546"/>
              <a:gd name="T32" fmla="*/ 70 w 601"/>
              <a:gd name="T33" fmla="*/ 531 h 546"/>
              <a:gd name="T34" fmla="*/ 70 w 601"/>
              <a:gd name="T35" fmla="*/ 531 h 546"/>
              <a:gd name="T36" fmla="*/ 63 w 601"/>
              <a:gd name="T37" fmla="*/ 531 h 546"/>
              <a:gd name="T38" fmla="*/ 63 w 601"/>
              <a:gd name="T39" fmla="*/ 523 h 546"/>
              <a:gd name="T40" fmla="*/ 63 w 601"/>
              <a:gd name="T41" fmla="*/ 523 h 546"/>
              <a:gd name="T42" fmla="*/ 63 w 601"/>
              <a:gd name="T43" fmla="*/ 516 h 546"/>
              <a:gd name="T44" fmla="*/ 63 w 601"/>
              <a:gd name="T45" fmla="*/ 516 h 546"/>
              <a:gd name="T46" fmla="*/ 63 w 601"/>
              <a:gd name="T47" fmla="*/ 460 h 546"/>
              <a:gd name="T48" fmla="*/ 56 w 601"/>
              <a:gd name="T49" fmla="*/ 460 h 546"/>
              <a:gd name="T50" fmla="*/ 56 w 601"/>
              <a:gd name="T51" fmla="*/ 460 h 546"/>
              <a:gd name="T52" fmla="*/ 28 w 601"/>
              <a:gd name="T53" fmla="*/ 460 h 546"/>
              <a:gd name="T54" fmla="*/ 0 w 601"/>
              <a:gd name="T55" fmla="*/ 432 h 546"/>
              <a:gd name="T56" fmla="*/ 0 w 601"/>
              <a:gd name="T57" fmla="*/ 29 h 546"/>
              <a:gd name="T58" fmla="*/ 28 w 601"/>
              <a:gd name="T59" fmla="*/ 0 h 546"/>
              <a:gd name="T60" fmla="*/ 572 w 601"/>
              <a:gd name="T61" fmla="*/ 0 h 546"/>
              <a:gd name="T62" fmla="*/ 600 w 601"/>
              <a:gd name="T63" fmla="*/ 29 h 546"/>
              <a:gd name="T64" fmla="*/ 600 w 601"/>
              <a:gd name="T65" fmla="*/ 432 h 546"/>
              <a:gd name="T66" fmla="*/ 572 w 601"/>
              <a:gd name="T67" fmla="*/ 460 h 546"/>
              <a:gd name="T68" fmla="*/ 155 w 601"/>
              <a:gd name="T69" fmla="*/ 177 h 546"/>
              <a:gd name="T70" fmla="*/ 155 w 601"/>
              <a:gd name="T71" fmla="*/ 177 h 546"/>
              <a:gd name="T72" fmla="*/ 98 w 601"/>
              <a:gd name="T73" fmla="*/ 234 h 546"/>
              <a:gd name="T74" fmla="*/ 155 w 601"/>
              <a:gd name="T75" fmla="*/ 290 h 546"/>
              <a:gd name="T76" fmla="*/ 211 w 601"/>
              <a:gd name="T77" fmla="*/ 234 h 546"/>
              <a:gd name="T78" fmla="*/ 155 w 601"/>
              <a:gd name="T79" fmla="*/ 177 h 546"/>
              <a:gd name="T80" fmla="*/ 296 w 601"/>
              <a:gd name="T81" fmla="*/ 177 h 546"/>
              <a:gd name="T82" fmla="*/ 296 w 601"/>
              <a:gd name="T83" fmla="*/ 177 h 546"/>
              <a:gd name="T84" fmla="*/ 240 w 601"/>
              <a:gd name="T85" fmla="*/ 234 h 546"/>
              <a:gd name="T86" fmla="*/ 296 w 601"/>
              <a:gd name="T87" fmla="*/ 290 h 546"/>
              <a:gd name="T88" fmla="*/ 353 w 601"/>
              <a:gd name="T89" fmla="*/ 234 h 546"/>
              <a:gd name="T90" fmla="*/ 296 w 601"/>
              <a:gd name="T91" fmla="*/ 177 h 546"/>
              <a:gd name="T92" fmla="*/ 438 w 601"/>
              <a:gd name="T93" fmla="*/ 177 h 546"/>
              <a:gd name="T94" fmla="*/ 438 w 601"/>
              <a:gd name="T95" fmla="*/ 177 h 546"/>
              <a:gd name="T96" fmla="*/ 381 w 601"/>
              <a:gd name="T97" fmla="*/ 234 h 546"/>
              <a:gd name="T98" fmla="*/ 438 w 601"/>
              <a:gd name="T99" fmla="*/ 290 h 546"/>
              <a:gd name="T100" fmla="*/ 494 w 601"/>
              <a:gd name="T101" fmla="*/ 234 h 546"/>
              <a:gd name="T102" fmla="*/ 438 w 601"/>
              <a:gd name="T103" fmla="*/ 17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46">
                <a:moveTo>
                  <a:pt x="572" y="460"/>
                </a:moveTo>
                <a:lnTo>
                  <a:pt x="572" y="460"/>
                </a:lnTo>
                <a:cubicBezTo>
                  <a:pt x="438" y="460"/>
                  <a:pt x="438" y="460"/>
                  <a:pt x="438" y="460"/>
                </a:cubicBezTo>
                <a:lnTo>
                  <a:pt x="438" y="460"/>
                </a:lnTo>
                <a:cubicBezTo>
                  <a:pt x="226" y="460"/>
                  <a:pt x="226" y="460"/>
                  <a:pt x="226" y="460"/>
                </a:cubicBezTo>
                <a:lnTo>
                  <a:pt x="226" y="460"/>
                </a:lnTo>
                <a:cubicBezTo>
                  <a:pt x="197" y="460"/>
                  <a:pt x="197" y="460"/>
                  <a:pt x="197" y="460"/>
                </a:cubicBezTo>
                <a:lnTo>
                  <a:pt x="197" y="460"/>
                </a:lnTo>
                <a:cubicBezTo>
                  <a:pt x="190" y="460"/>
                  <a:pt x="190" y="460"/>
                  <a:pt x="190" y="460"/>
                </a:cubicBezTo>
                <a:cubicBezTo>
                  <a:pt x="113" y="538"/>
                  <a:pt x="113" y="538"/>
                  <a:pt x="113" y="538"/>
                </a:cubicBezTo>
                <a:cubicBezTo>
                  <a:pt x="106" y="545"/>
                  <a:pt x="98" y="545"/>
                  <a:pt x="91" y="545"/>
                </a:cubicBezTo>
                <a:lnTo>
                  <a:pt x="91" y="545"/>
                </a:lnTo>
                <a:lnTo>
                  <a:pt x="91" y="545"/>
                </a:lnTo>
                <a:lnTo>
                  <a:pt x="91" y="545"/>
                </a:lnTo>
                <a:cubicBezTo>
                  <a:pt x="84" y="545"/>
                  <a:pt x="77" y="545"/>
                  <a:pt x="70" y="538"/>
                </a:cubicBezTo>
                <a:lnTo>
                  <a:pt x="70" y="538"/>
                </a:lnTo>
                <a:lnTo>
                  <a:pt x="70" y="531"/>
                </a:lnTo>
                <a:lnTo>
                  <a:pt x="70" y="531"/>
                </a:lnTo>
                <a:cubicBezTo>
                  <a:pt x="63" y="531"/>
                  <a:pt x="63" y="531"/>
                  <a:pt x="63" y="531"/>
                </a:cubicBezTo>
                <a:cubicBezTo>
                  <a:pt x="63" y="523"/>
                  <a:pt x="63" y="523"/>
                  <a:pt x="63" y="523"/>
                </a:cubicBezTo>
                <a:lnTo>
                  <a:pt x="63" y="523"/>
                </a:lnTo>
                <a:lnTo>
                  <a:pt x="63" y="516"/>
                </a:lnTo>
                <a:lnTo>
                  <a:pt x="63" y="516"/>
                </a:lnTo>
                <a:cubicBezTo>
                  <a:pt x="63" y="460"/>
                  <a:pt x="63" y="460"/>
                  <a:pt x="63" y="460"/>
                </a:cubicBezTo>
                <a:cubicBezTo>
                  <a:pt x="56" y="460"/>
                  <a:pt x="56" y="460"/>
                  <a:pt x="56" y="460"/>
                </a:cubicBezTo>
                <a:lnTo>
                  <a:pt x="56" y="460"/>
                </a:ln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113" name="Freeform 98"/>
          <p:cNvSpPr>
            <a:spLocks noChangeArrowheads="1"/>
          </p:cNvSpPr>
          <p:nvPr/>
        </p:nvSpPr>
        <p:spPr bwMode="auto">
          <a:xfrm>
            <a:off x="9338080" y="4865671"/>
            <a:ext cx="276516" cy="338794"/>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409 w 488"/>
              <a:gd name="T21" fmla="*/ 296 h 601"/>
              <a:gd name="T22" fmla="*/ 459 w 488"/>
              <a:gd name="T23" fmla="*/ 296 h 601"/>
              <a:gd name="T24" fmla="*/ 487 w 488"/>
              <a:gd name="T25" fmla="*/ 325 h 601"/>
              <a:gd name="T26" fmla="*/ 487 w 488"/>
              <a:gd name="T27" fmla="*/ 572 h 601"/>
              <a:gd name="T28" fmla="*/ 459 w 488"/>
              <a:gd name="T29" fmla="*/ 600 h 601"/>
              <a:gd name="T30" fmla="*/ 212 w 488"/>
              <a:gd name="T31" fmla="*/ 459 h 601"/>
              <a:gd name="T32" fmla="*/ 212 w 488"/>
              <a:gd name="T33" fmla="*/ 459 h 601"/>
              <a:gd name="T34" fmla="*/ 212 w 488"/>
              <a:gd name="T35" fmla="*/ 516 h 601"/>
              <a:gd name="T36" fmla="*/ 240 w 488"/>
              <a:gd name="T37" fmla="*/ 544 h 601"/>
              <a:gd name="T38" fmla="*/ 268 w 488"/>
              <a:gd name="T39" fmla="*/ 516 h 601"/>
              <a:gd name="T40" fmla="*/ 268 w 488"/>
              <a:gd name="T41" fmla="*/ 459 h 601"/>
              <a:gd name="T42" fmla="*/ 296 w 488"/>
              <a:gd name="T43" fmla="*/ 410 h 601"/>
              <a:gd name="T44" fmla="*/ 240 w 488"/>
              <a:gd name="T45" fmla="*/ 353 h 601"/>
              <a:gd name="T46" fmla="*/ 183 w 488"/>
              <a:gd name="T47" fmla="*/ 410 h 601"/>
              <a:gd name="T48" fmla="*/ 212 w 488"/>
              <a:gd name="T49" fmla="*/ 459 h 601"/>
              <a:gd name="T50" fmla="*/ 353 w 488"/>
              <a:gd name="T51" fmla="*/ 169 h 601"/>
              <a:gd name="T52" fmla="*/ 353 w 488"/>
              <a:gd name="T53" fmla="*/ 169 h 601"/>
              <a:gd name="T54" fmla="*/ 240 w 488"/>
              <a:gd name="T55" fmla="*/ 56 h 601"/>
              <a:gd name="T56" fmla="*/ 127 w 488"/>
              <a:gd name="T57" fmla="*/ 169 h 601"/>
              <a:gd name="T58" fmla="*/ 127 w 488"/>
              <a:gd name="T59" fmla="*/ 296 h 601"/>
              <a:gd name="T60" fmla="*/ 353 w 488"/>
              <a:gd name="T61" fmla="*/ 296 h 601"/>
              <a:gd name="T62" fmla="*/ 353 w 488"/>
              <a:gd name="T63" fmla="*/ 16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stretch>
            <a:fillRect/>
          </a:stretch>
        </p:blipFill>
        <p:spPr>
          <a:xfrm>
            <a:off x="2600197" y="1107898"/>
            <a:ext cx="6705776" cy="4653348"/>
          </a:xfrm>
          <a:prstGeom prst="rect">
            <a:avLst/>
          </a:prstGeom>
        </p:spPr>
      </p:pic>
    </p:spTree>
    <p:extLst>
      <p:ext uri="{BB962C8B-B14F-4D97-AF65-F5344CB8AC3E}">
        <p14:creationId xmlns:p14="http://schemas.microsoft.com/office/powerpoint/2010/main" val="1472224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Thread?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1219696"/>
            <a:ext cx="11487142" cy="5262979"/>
          </a:xfrm>
          <a:prstGeom prst="rect">
            <a:avLst/>
          </a:prstGeom>
          <a:noFill/>
        </p:spPr>
        <p:txBody>
          <a:bodyPr wrap="square" rtlCol="0">
            <a:spAutoFit/>
          </a:bodyPr>
          <a:lstStyle/>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Almost every operating system supports independently running programs called processes.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Threading is a facility to allow multiple activities to coexist within a single process</a:t>
            </a:r>
            <a:r>
              <a:rPr lang="en-US" altLang="zh-CN" sz="2400" b="1" dirty="0">
                <a:latin typeface="仿宋" panose="02010609060101010101" pitchFamily="49" charset="-122"/>
                <a:ea typeface="仿宋" panose="02010609060101010101" pitchFamily="49" charset="-122"/>
                <a:cs typeface="+mn-ea"/>
                <a:sym typeface="+mn-lt"/>
              </a:rPr>
              <a:t>.</a:t>
            </a:r>
            <a:r>
              <a:rPr lang="en-US" altLang="zh-CN" sz="2400" b="1" dirty="0">
                <a:solidFill>
                  <a:srgbClr val="0070C0"/>
                </a:solidFill>
                <a:latin typeface="仿宋" panose="02010609060101010101" pitchFamily="49" charset="-122"/>
                <a:ea typeface="仿宋" panose="02010609060101010101" pitchFamily="49" charset="-122"/>
                <a:cs typeface="+mn-ea"/>
                <a:sym typeface="+mn-lt"/>
              </a:rPr>
              <a:t> </a:t>
            </a:r>
            <a:r>
              <a:rPr lang="en-US" altLang="zh-CN" sz="2400" b="1" dirty="0">
                <a:latin typeface="仿宋" panose="02010609060101010101" pitchFamily="49" charset="-122"/>
                <a:ea typeface="仿宋" panose="02010609060101010101" pitchFamily="49" charset="-122"/>
                <a:cs typeface="+mn-ea"/>
                <a:sym typeface="+mn-lt"/>
              </a:rPr>
              <a:t>Java is the first programming language to explicitly include threading within the language itself, rather than treating it as a facility of the underlying OS.</a:t>
            </a:r>
          </a:p>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Threads are sometimes called as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lightweight processes</a:t>
            </a:r>
            <a:r>
              <a:rPr lang="en-US" altLang="zh-CN" sz="2400" b="1" dirty="0">
                <a:latin typeface="仿宋" panose="02010609060101010101" pitchFamily="49" charset="-122"/>
                <a:ea typeface="仿宋" panose="02010609060101010101" pitchFamily="49" charset="-122"/>
                <a:cs typeface="+mn-ea"/>
                <a:sym typeface="+mn-lt"/>
              </a:rPr>
              <a:t>. Like </a:t>
            </a:r>
            <a:r>
              <a:rPr lang="en-US" altLang="zh-CN" sz="2400" b="1" dirty="0" err="1">
                <a:latin typeface="仿宋" panose="02010609060101010101" pitchFamily="49" charset="-122"/>
                <a:ea typeface="仿宋" panose="02010609060101010101" pitchFamily="49" charset="-122"/>
                <a:cs typeface="+mn-ea"/>
                <a:sym typeface="+mn-lt"/>
              </a:rPr>
              <a:t>processes,they</a:t>
            </a:r>
            <a:r>
              <a:rPr lang="en-US" altLang="zh-CN" sz="2400" b="1" dirty="0">
                <a:latin typeface="仿宋" panose="02010609060101010101" pitchFamily="49" charset="-122"/>
                <a:ea typeface="仿宋" panose="02010609060101010101" pitchFamily="49" charset="-122"/>
                <a:cs typeface="+mn-ea"/>
                <a:sym typeface="+mn-lt"/>
              </a:rPr>
              <a:t> work independently and each thread has its own stack, program counter, and local variables. Even though they have their own stuff, threads within a process are less insulated from each other than separate processes are. They share memory space, file handles, etc. This means they have access to the same variables and objects. While this makes it easier for them to share information, the programmer must be very careful not to let them interfere with each other in the same process.</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475614931"/>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Thread States And Switching</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7" name="图片 6">
            <a:extLst>
              <a:ext uri="{FF2B5EF4-FFF2-40B4-BE49-F238E27FC236}">
                <a16:creationId xmlns:a16="http://schemas.microsoft.com/office/drawing/2014/main" id="{90342EC3-80D7-2B4F-A002-A4FB4E1CE983}"/>
              </a:ext>
            </a:extLst>
          </p:cNvPr>
          <p:cNvPicPr>
            <a:picLocks noChangeAspect="1"/>
          </p:cNvPicPr>
          <p:nvPr/>
        </p:nvPicPr>
        <p:blipFill>
          <a:blip r:embed="rId3"/>
          <a:stretch>
            <a:fillRect/>
          </a:stretch>
        </p:blipFill>
        <p:spPr>
          <a:xfrm>
            <a:off x="2069430" y="1152155"/>
            <a:ext cx="7014411" cy="5471975"/>
          </a:xfrm>
          <a:prstGeom prst="rect">
            <a:avLst/>
          </a:prstGeom>
        </p:spPr>
      </p:pic>
    </p:spTree>
    <p:extLst>
      <p:ext uri="{BB962C8B-B14F-4D97-AF65-F5344CB8AC3E}">
        <p14:creationId xmlns:p14="http://schemas.microsoft.com/office/powerpoint/2010/main" val="3455214342"/>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Thread?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6" name="图片 5">
            <a:extLst>
              <a:ext uri="{FF2B5EF4-FFF2-40B4-BE49-F238E27FC236}">
                <a16:creationId xmlns:a16="http://schemas.microsoft.com/office/drawing/2014/main" id="{49884610-12E1-6344-A822-F134CA2EB179}"/>
              </a:ext>
            </a:extLst>
          </p:cNvPr>
          <p:cNvPicPr>
            <a:picLocks noChangeAspect="1"/>
          </p:cNvPicPr>
          <p:nvPr/>
        </p:nvPicPr>
        <p:blipFill>
          <a:blip r:embed="rId3"/>
          <a:stretch>
            <a:fillRect/>
          </a:stretch>
        </p:blipFill>
        <p:spPr>
          <a:xfrm>
            <a:off x="1479884" y="1757200"/>
            <a:ext cx="9183909" cy="3175745"/>
          </a:xfrm>
          <a:prstGeom prst="rect">
            <a:avLst/>
          </a:prstGeom>
        </p:spPr>
      </p:pic>
    </p:spTree>
    <p:extLst>
      <p:ext uri="{BB962C8B-B14F-4D97-AF65-F5344CB8AC3E}">
        <p14:creationId xmlns:p14="http://schemas.microsoft.com/office/powerpoint/2010/main" val="12894279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Thread?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
        <p:nvSpPr>
          <p:cNvPr id="7" name="Text Box 49">
            <a:extLst>
              <a:ext uri="{FF2B5EF4-FFF2-40B4-BE49-F238E27FC236}">
                <a16:creationId xmlns:a16="http://schemas.microsoft.com/office/drawing/2014/main" id="{0F70AB84-44A6-094D-A225-A910494236A1}"/>
              </a:ext>
            </a:extLst>
          </p:cNvPr>
          <p:cNvSpPr txBox="1">
            <a:spLocks noChangeArrowheads="1"/>
          </p:cNvSpPr>
          <p:nvPr/>
        </p:nvSpPr>
        <p:spPr bwMode="gray">
          <a:xfrm>
            <a:off x="457200" y="1556792"/>
            <a:ext cx="6303168" cy="4031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marL="285750" indent="-285750">
              <a:buFont typeface="Wingdings" panose="05000000000000000000" pitchFamily="2" charset="2"/>
              <a:buChar char="Ø"/>
            </a:pPr>
            <a:r>
              <a:rPr lang="en-US" altLang="zh-CN" sz="3200" b="1" dirty="0">
                <a:solidFill>
                  <a:srgbClr val="FF0000"/>
                </a:solidFill>
                <a:ea typeface="宋体" pitchFamily="2" charset="-122"/>
              </a:rPr>
              <a:t>lock</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unlock</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read</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load</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use</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assign</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store</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write</a:t>
            </a:r>
          </a:p>
        </p:txBody>
      </p:sp>
    </p:spTree>
    <p:extLst>
      <p:ext uri="{BB962C8B-B14F-4D97-AF65-F5344CB8AC3E}">
        <p14:creationId xmlns:p14="http://schemas.microsoft.com/office/powerpoint/2010/main" val="2606697744"/>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Thread?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1219696"/>
            <a:ext cx="11487142" cy="5262979"/>
          </a:xfrm>
          <a:prstGeom prst="rect">
            <a:avLst/>
          </a:prstGeom>
          <a:noFill/>
        </p:spPr>
        <p:txBody>
          <a:bodyPr wrap="square" rtlCol="0">
            <a:spAutoFit/>
          </a:bodyPr>
          <a:lstStyle/>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Almost every operating system supports independently running programs called processes.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Threading is a facility to allow multiple activities to coexist within a single process</a:t>
            </a:r>
            <a:r>
              <a:rPr lang="en-US" altLang="zh-CN" sz="2400" b="1" dirty="0">
                <a:latin typeface="仿宋" panose="02010609060101010101" pitchFamily="49" charset="-122"/>
                <a:ea typeface="仿宋" panose="02010609060101010101" pitchFamily="49" charset="-122"/>
                <a:cs typeface="+mn-ea"/>
                <a:sym typeface="+mn-lt"/>
              </a:rPr>
              <a:t>.</a:t>
            </a:r>
            <a:r>
              <a:rPr lang="en-US" altLang="zh-CN" sz="2400" b="1" dirty="0">
                <a:solidFill>
                  <a:srgbClr val="0070C0"/>
                </a:solidFill>
                <a:latin typeface="仿宋" panose="02010609060101010101" pitchFamily="49" charset="-122"/>
                <a:ea typeface="仿宋" panose="02010609060101010101" pitchFamily="49" charset="-122"/>
                <a:cs typeface="+mn-ea"/>
                <a:sym typeface="+mn-lt"/>
              </a:rPr>
              <a:t> </a:t>
            </a:r>
            <a:r>
              <a:rPr lang="en-US" altLang="zh-CN" sz="2400" b="1" dirty="0">
                <a:latin typeface="仿宋" panose="02010609060101010101" pitchFamily="49" charset="-122"/>
                <a:ea typeface="仿宋" panose="02010609060101010101" pitchFamily="49" charset="-122"/>
                <a:cs typeface="+mn-ea"/>
                <a:sym typeface="+mn-lt"/>
              </a:rPr>
              <a:t>Java is the first programming language to explicitly include threading within the language itself, rather than treating it as a facility of the underlying OS.</a:t>
            </a:r>
          </a:p>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Threads are sometimes called as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lightweight processes</a:t>
            </a:r>
            <a:r>
              <a:rPr lang="en-US" altLang="zh-CN" sz="2400" b="1" dirty="0">
                <a:latin typeface="仿宋" panose="02010609060101010101" pitchFamily="49" charset="-122"/>
                <a:ea typeface="仿宋" panose="02010609060101010101" pitchFamily="49" charset="-122"/>
                <a:cs typeface="+mn-ea"/>
                <a:sym typeface="+mn-lt"/>
              </a:rPr>
              <a:t>. Like </a:t>
            </a:r>
            <a:r>
              <a:rPr lang="en-US" altLang="zh-CN" sz="2400" b="1" dirty="0" err="1">
                <a:latin typeface="仿宋" panose="02010609060101010101" pitchFamily="49" charset="-122"/>
                <a:ea typeface="仿宋" panose="02010609060101010101" pitchFamily="49" charset="-122"/>
                <a:cs typeface="+mn-ea"/>
                <a:sym typeface="+mn-lt"/>
              </a:rPr>
              <a:t>processes,they</a:t>
            </a:r>
            <a:r>
              <a:rPr lang="en-US" altLang="zh-CN" sz="2400" b="1" dirty="0">
                <a:latin typeface="仿宋" panose="02010609060101010101" pitchFamily="49" charset="-122"/>
                <a:ea typeface="仿宋" panose="02010609060101010101" pitchFamily="49" charset="-122"/>
                <a:cs typeface="+mn-ea"/>
                <a:sym typeface="+mn-lt"/>
              </a:rPr>
              <a:t> work independently and each thread has its own stack, program counter, and local variables. Even though they have their own stuff, threads within a process are less insulated from each other than separate processes are. They share memory space, file handles, etc. This means they have access to the same variables and objects. While this makes it easier for them to share information, the programmer must be very careful not to let them interfere with each other in the same process.</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66466144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Netty</a:t>
            </a:r>
            <a:r>
              <a:rPr lang="en-US" sz="2800" b="1" dirty="0">
                <a:solidFill>
                  <a:srgbClr val="7030A0"/>
                </a:solidFill>
                <a:latin typeface="仿宋" panose="02010609060101010101" pitchFamily="49" charset="-122"/>
                <a:ea typeface="仿宋" panose="02010609060101010101" pitchFamily="49" charset="-122"/>
                <a:cs typeface="+mn-ea"/>
                <a:sym typeface="+mn-lt"/>
              </a:rPr>
              <a:t> Architecture</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54332661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推荐书籍（</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1</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5" name="图片 4">
            <a:extLst>
              <a:ext uri="{FF2B5EF4-FFF2-40B4-BE49-F238E27FC236}">
                <a16:creationId xmlns:a16="http://schemas.microsoft.com/office/drawing/2014/main" id="{0C3CFBF0-51B4-9642-A85E-A706751FBE47}"/>
              </a:ext>
            </a:extLst>
          </p:cNvPr>
          <p:cNvPicPr>
            <a:picLocks noChangeAspect="1"/>
          </p:cNvPicPr>
          <p:nvPr/>
        </p:nvPicPr>
        <p:blipFill>
          <a:blip r:embed="rId2"/>
          <a:stretch>
            <a:fillRect/>
          </a:stretch>
        </p:blipFill>
        <p:spPr>
          <a:xfrm>
            <a:off x="265176" y="1852553"/>
            <a:ext cx="2726349" cy="3497283"/>
          </a:xfrm>
          <a:prstGeom prst="rect">
            <a:avLst/>
          </a:prstGeom>
        </p:spPr>
      </p:pic>
      <p:pic>
        <p:nvPicPr>
          <p:cNvPr id="6" name="图片 5">
            <a:extLst>
              <a:ext uri="{FF2B5EF4-FFF2-40B4-BE49-F238E27FC236}">
                <a16:creationId xmlns:a16="http://schemas.microsoft.com/office/drawing/2014/main" id="{2CE3D130-A84D-8248-B9CC-D33E4499542B}"/>
              </a:ext>
            </a:extLst>
          </p:cNvPr>
          <p:cNvPicPr>
            <a:picLocks noChangeAspect="1"/>
          </p:cNvPicPr>
          <p:nvPr/>
        </p:nvPicPr>
        <p:blipFill>
          <a:blip r:embed="rId3"/>
          <a:stretch>
            <a:fillRect/>
          </a:stretch>
        </p:blipFill>
        <p:spPr>
          <a:xfrm>
            <a:off x="6339233" y="1852552"/>
            <a:ext cx="2646592" cy="3497283"/>
          </a:xfrm>
          <a:prstGeom prst="rect">
            <a:avLst/>
          </a:prstGeom>
        </p:spPr>
      </p:pic>
      <p:pic>
        <p:nvPicPr>
          <p:cNvPr id="7" name="图片 6">
            <a:extLst>
              <a:ext uri="{FF2B5EF4-FFF2-40B4-BE49-F238E27FC236}">
                <a16:creationId xmlns:a16="http://schemas.microsoft.com/office/drawing/2014/main" id="{C271520E-339D-AE43-B738-F8DB0AE818AB}"/>
              </a:ext>
            </a:extLst>
          </p:cNvPr>
          <p:cNvPicPr>
            <a:picLocks noChangeAspect="1"/>
          </p:cNvPicPr>
          <p:nvPr/>
        </p:nvPicPr>
        <p:blipFill>
          <a:blip r:embed="rId4"/>
          <a:stretch>
            <a:fillRect/>
          </a:stretch>
        </p:blipFill>
        <p:spPr>
          <a:xfrm>
            <a:off x="9311121" y="1852552"/>
            <a:ext cx="2792839" cy="3497283"/>
          </a:xfrm>
          <a:prstGeom prst="rect">
            <a:avLst/>
          </a:prstGeom>
        </p:spPr>
      </p:pic>
      <p:pic>
        <p:nvPicPr>
          <p:cNvPr id="8" name="图片 7">
            <a:extLst>
              <a:ext uri="{FF2B5EF4-FFF2-40B4-BE49-F238E27FC236}">
                <a16:creationId xmlns:a16="http://schemas.microsoft.com/office/drawing/2014/main" id="{7AC9CB26-8E68-A242-ADC1-DB37601970D9}"/>
              </a:ext>
            </a:extLst>
          </p:cNvPr>
          <p:cNvPicPr>
            <a:picLocks noChangeAspect="1"/>
          </p:cNvPicPr>
          <p:nvPr/>
        </p:nvPicPr>
        <p:blipFill>
          <a:blip r:embed="rId5"/>
          <a:stretch>
            <a:fillRect/>
          </a:stretch>
        </p:blipFill>
        <p:spPr>
          <a:xfrm>
            <a:off x="3316821" y="1852552"/>
            <a:ext cx="2697116" cy="3497283"/>
          </a:xfrm>
          <a:prstGeom prst="rect">
            <a:avLst/>
          </a:prstGeom>
        </p:spPr>
      </p:pic>
      <p:sp>
        <p:nvSpPr>
          <p:cNvPr id="9" name="文本框 8">
            <a:extLst>
              <a:ext uri="{FF2B5EF4-FFF2-40B4-BE49-F238E27FC236}">
                <a16:creationId xmlns:a16="http://schemas.microsoft.com/office/drawing/2014/main" id="{820168B4-487E-2940-B49C-3DB5395F8C0A}"/>
              </a:ext>
            </a:extLst>
          </p:cNvPr>
          <p:cNvSpPr txBox="1"/>
          <p:nvPr/>
        </p:nvSpPr>
        <p:spPr>
          <a:xfrm>
            <a:off x="7932717" y="5771408"/>
            <a:ext cx="184731" cy="369332"/>
          </a:xfrm>
          <a:prstGeom prst="rect">
            <a:avLst/>
          </a:prstGeom>
          <a:noFill/>
        </p:spPr>
        <p:txBody>
          <a:bodyPr wrap="none" rtlCol="0">
            <a:spAutoFit/>
          </a:bodyPr>
          <a:lstStyle/>
          <a:p>
            <a:endParaRPr kumimoji="1" lang="zh-CN" altLang="en-US" dirty="0"/>
          </a:p>
        </p:txBody>
      </p:sp>
      <p:pic>
        <p:nvPicPr>
          <p:cNvPr id="12" name="图片 11">
            <a:extLst>
              <a:ext uri="{FF2B5EF4-FFF2-40B4-BE49-F238E27FC236}">
                <a16:creationId xmlns:a16="http://schemas.microsoft.com/office/drawing/2014/main" id="{E16EA39C-BE31-ED4B-955C-4B8F4E74CA7C}"/>
              </a:ext>
            </a:extLst>
          </p:cNvPr>
          <p:cNvPicPr>
            <a:picLocks noChangeAspect="1"/>
          </p:cNvPicPr>
          <p:nvPr/>
        </p:nvPicPr>
        <p:blipFill>
          <a:blip r:embed="rId6"/>
          <a:stretch>
            <a:fillRect/>
          </a:stretch>
        </p:blipFill>
        <p:spPr>
          <a:xfrm>
            <a:off x="265176" y="328467"/>
            <a:ext cx="1378622" cy="697234"/>
          </a:xfrm>
          <a:prstGeom prst="rect">
            <a:avLst/>
          </a:prstGeom>
        </p:spPr>
      </p:pic>
    </p:spTree>
    <p:extLst>
      <p:ext uri="{BB962C8B-B14F-4D97-AF65-F5344CB8AC3E}">
        <p14:creationId xmlns:p14="http://schemas.microsoft.com/office/powerpoint/2010/main" val="74901379"/>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推荐书籍（</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2</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a:extLst>
              <a:ext uri="{FF2B5EF4-FFF2-40B4-BE49-F238E27FC236}">
                <a16:creationId xmlns:a16="http://schemas.microsoft.com/office/drawing/2014/main" id="{753F5E1C-EE0C-6A48-9A80-E49924AB4DFD}"/>
              </a:ext>
            </a:extLst>
          </p:cNvPr>
          <p:cNvPicPr>
            <a:picLocks noChangeAspect="1"/>
          </p:cNvPicPr>
          <p:nvPr/>
        </p:nvPicPr>
        <p:blipFill>
          <a:blip r:embed="rId2"/>
          <a:stretch>
            <a:fillRect/>
          </a:stretch>
        </p:blipFill>
        <p:spPr>
          <a:xfrm>
            <a:off x="775136" y="1757546"/>
            <a:ext cx="2585234" cy="3497283"/>
          </a:xfrm>
          <a:prstGeom prst="rect">
            <a:avLst/>
          </a:prstGeom>
        </p:spPr>
      </p:pic>
      <p:pic>
        <p:nvPicPr>
          <p:cNvPr id="3" name="图片 2">
            <a:extLst>
              <a:ext uri="{FF2B5EF4-FFF2-40B4-BE49-F238E27FC236}">
                <a16:creationId xmlns:a16="http://schemas.microsoft.com/office/drawing/2014/main" id="{0467E9B3-A6D6-5E4E-9FAC-1F9B3A5655E8}"/>
              </a:ext>
            </a:extLst>
          </p:cNvPr>
          <p:cNvPicPr>
            <a:picLocks noChangeAspect="1"/>
          </p:cNvPicPr>
          <p:nvPr/>
        </p:nvPicPr>
        <p:blipFill>
          <a:blip r:embed="rId3"/>
          <a:stretch>
            <a:fillRect/>
          </a:stretch>
        </p:blipFill>
        <p:spPr>
          <a:xfrm>
            <a:off x="3719217" y="1757546"/>
            <a:ext cx="2555958" cy="3497283"/>
          </a:xfrm>
          <a:prstGeom prst="rect">
            <a:avLst/>
          </a:prstGeom>
        </p:spPr>
      </p:pic>
      <p:pic>
        <p:nvPicPr>
          <p:cNvPr id="11" name="图片 10">
            <a:extLst>
              <a:ext uri="{FF2B5EF4-FFF2-40B4-BE49-F238E27FC236}">
                <a16:creationId xmlns:a16="http://schemas.microsoft.com/office/drawing/2014/main" id="{95E26D31-9606-5547-A474-EE9242084481}"/>
              </a:ext>
            </a:extLst>
          </p:cNvPr>
          <p:cNvPicPr>
            <a:picLocks noChangeAspect="1"/>
          </p:cNvPicPr>
          <p:nvPr/>
        </p:nvPicPr>
        <p:blipFill>
          <a:blip r:embed="rId4"/>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228301194"/>
      </p:ext>
    </p:extLst>
  </p:cSld>
  <p:clrMapOvr>
    <a:masterClrMapping/>
  </p:clrMapOvr>
  <p:transition spd="slow">
    <p:wipe/>
  </p:transition>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4514</TotalTime>
  <Words>2388</Words>
  <Application>Microsoft Macintosh PowerPoint</Application>
  <PresentationFormat>宽屏</PresentationFormat>
  <Paragraphs>121</Paragraphs>
  <Slides>11</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11</vt:i4>
      </vt:variant>
    </vt:vector>
  </HeadingPairs>
  <TitlesOfParts>
    <vt:vector size="18" baseType="lpstr">
      <vt:lpstr>仿宋</vt:lpstr>
      <vt:lpstr>宋体</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Microsoft Office 用户</cp:lastModifiedBy>
  <cp:revision>769</cp:revision>
  <dcterms:created xsi:type="dcterms:W3CDTF">2018-01-27T02:13:00Z</dcterms:created>
  <dcterms:modified xsi:type="dcterms:W3CDTF">2018-07-05T09:20:17Z</dcterms:modified>
</cp:coreProperties>
</file>

<file path=docProps/thumbnail.jpeg>
</file>